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58" r:id="rId4"/>
    <p:sldId id="259" r:id="rId5"/>
    <p:sldId id="266" r:id="rId6"/>
    <p:sldId id="260" r:id="rId7"/>
    <p:sldId id="269" r:id="rId8"/>
    <p:sldId id="262" r:id="rId9"/>
    <p:sldId id="261" r:id="rId10"/>
    <p:sldId id="270"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228033-C2D8-4BFE-84AF-9F8A79A76AE8}" type="datetimeFigureOut">
              <a:rPr lang="en-US" smtClean="0"/>
              <a:t>4/18/2016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D981B-D83A-41B5-A6C6-98508E5AF2F4}" type="slidenum">
              <a:rPr lang="en-US" smtClean="0"/>
              <a:t>‹#›</a:t>
            </a:fld>
            <a:endParaRPr lang="en-US"/>
          </a:p>
        </p:txBody>
      </p:sp>
    </p:spTree>
    <p:extLst>
      <p:ext uri="{BB962C8B-B14F-4D97-AF65-F5344CB8AC3E}">
        <p14:creationId xmlns:p14="http://schemas.microsoft.com/office/powerpoint/2010/main" val="236011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2</a:t>
            </a:fld>
            <a:endParaRPr lang="en-US"/>
          </a:p>
        </p:txBody>
      </p:sp>
    </p:spTree>
    <p:extLst>
      <p:ext uri="{BB962C8B-B14F-4D97-AF65-F5344CB8AC3E}">
        <p14:creationId xmlns:p14="http://schemas.microsoft.com/office/powerpoint/2010/main" val="471321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11</a:t>
            </a:fld>
            <a:endParaRPr lang="en-US"/>
          </a:p>
        </p:txBody>
      </p:sp>
    </p:spTree>
    <p:extLst>
      <p:ext uri="{BB962C8B-B14F-4D97-AF65-F5344CB8AC3E}">
        <p14:creationId xmlns:p14="http://schemas.microsoft.com/office/powerpoint/2010/main" val="930274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12</a:t>
            </a:fld>
            <a:endParaRPr lang="en-US"/>
          </a:p>
        </p:txBody>
      </p:sp>
    </p:spTree>
    <p:extLst>
      <p:ext uri="{BB962C8B-B14F-4D97-AF65-F5344CB8AC3E}">
        <p14:creationId xmlns:p14="http://schemas.microsoft.com/office/powerpoint/2010/main" val="2490834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3</a:t>
            </a:fld>
            <a:endParaRPr lang="en-US"/>
          </a:p>
        </p:txBody>
      </p:sp>
    </p:spTree>
    <p:extLst>
      <p:ext uri="{BB962C8B-B14F-4D97-AF65-F5344CB8AC3E}">
        <p14:creationId xmlns:p14="http://schemas.microsoft.com/office/powerpoint/2010/main" val="1349208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4</a:t>
            </a:fld>
            <a:endParaRPr lang="en-US"/>
          </a:p>
        </p:txBody>
      </p:sp>
    </p:spTree>
    <p:extLst>
      <p:ext uri="{BB962C8B-B14F-4D97-AF65-F5344CB8AC3E}">
        <p14:creationId xmlns:p14="http://schemas.microsoft.com/office/powerpoint/2010/main" val="941946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5</a:t>
            </a:fld>
            <a:endParaRPr lang="en-US"/>
          </a:p>
        </p:txBody>
      </p:sp>
    </p:spTree>
    <p:extLst>
      <p:ext uri="{BB962C8B-B14F-4D97-AF65-F5344CB8AC3E}">
        <p14:creationId xmlns:p14="http://schemas.microsoft.com/office/powerpoint/2010/main" val="471908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6</a:t>
            </a:fld>
            <a:endParaRPr lang="en-US"/>
          </a:p>
        </p:txBody>
      </p:sp>
    </p:spTree>
    <p:extLst>
      <p:ext uri="{BB962C8B-B14F-4D97-AF65-F5344CB8AC3E}">
        <p14:creationId xmlns:p14="http://schemas.microsoft.com/office/powerpoint/2010/main" val="2528757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7</a:t>
            </a:fld>
            <a:endParaRPr lang="en-US"/>
          </a:p>
        </p:txBody>
      </p:sp>
    </p:spTree>
    <p:extLst>
      <p:ext uri="{BB962C8B-B14F-4D97-AF65-F5344CB8AC3E}">
        <p14:creationId xmlns:p14="http://schemas.microsoft.com/office/powerpoint/2010/main" val="2026249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8</a:t>
            </a:fld>
            <a:endParaRPr lang="en-US"/>
          </a:p>
        </p:txBody>
      </p:sp>
    </p:spTree>
    <p:extLst>
      <p:ext uri="{BB962C8B-B14F-4D97-AF65-F5344CB8AC3E}">
        <p14:creationId xmlns:p14="http://schemas.microsoft.com/office/powerpoint/2010/main" val="2842431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9</a:t>
            </a:fld>
            <a:endParaRPr lang="en-US"/>
          </a:p>
        </p:txBody>
      </p:sp>
    </p:spTree>
    <p:extLst>
      <p:ext uri="{BB962C8B-B14F-4D97-AF65-F5344CB8AC3E}">
        <p14:creationId xmlns:p14="http://schemas.microsoft.com/office/powerpoint/2010/main" val="3915181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D981B-D83A-41B5-A6C6-98508E5AF2F4}" type="slidenum">
              <a:rPr lang="en-US" smtClean="0"/>
              <a:t>10</a:t>
            </a:fld>
            <a:endParaRPr lang="en-US"/>
          </a:p>
        </p:txBody>
      </p:sp>
    </p:spTree>
    <p:extLst>
      <p:ext uri="{BB962C8B-B14F-4D97-AF65-F5344CB8AC3E}">
        <p14:creationId xmlns:p14="http://schemas.microsoft.com/office/powerpoint/2010/main" val="2664370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E1AB0D-E768-431B-9ACB-AF470B8D663D}" type="datetime1">
              <a:rPr lang="en-US" smtClean="0"/>
              <a:t>4/18/2016</a:t>
            </a:fld>
            <a:endParaRPr lang="en-US"/>
          </a:p>
        </p:txBody>
      </p:sp>
      <p:sp>
        <p:nvSpPr>
          <p:cNvPr id="5" name="Footer Placeholder 4"/>
          <p:cNvSpPr>
            <a:spLocks noGrp="1"/>
          </p:cNvSpPr>
          <p:nvPr>
            <p:ph type="ftr" sz="quarter" idx="11"/>
          </p:nvPr>
        </p:nvSpPr>
        <p:spPr/>
        <p:txBody>
          <a:bodyPr/>
          <a:lstStyle/>
          <a:p>
            <a:r>
              <a:rPr lang="en-US" smtClean="0"/>
              <a:t>Musky Capital of the World (R) </a:t>
            </a:r>
            <a:endParaRPr lang="en-US"/>
          </a:p>
        </p:txBody>
      </p:sp>
      <p:sp>
        <p:nvSpPr>
          <p:cNvPr id="6" name="Slide Number Placeholder 5"/>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85263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A7A4FF-9D46-4D99-9CA8-925C49791199}" type="datetime1">
              <a:rPr lang="en-US" smtClean="0"/>
              <a:t>4/18/2016</a:t>
            </a:fld>
            <a:endParaRPr lang="en-US"/>
          </a:p>
        </p:txBody>
      </p:sp>
      <p:sp>
        <p:nvSpPr>
          <p:cNvPr id="5" name="Footer Placeholder 4"/>
          <p:cNvSpPr>
            <a:spLocks noGrp="1"/>
          </p:cNvSpPr>
          <p:nvPr>
            <p:ph type="ftr" sz="quarter" idx="11"/>
          </p:nvPr>
        </p:nvSpPr>
        <p:spPr/>
        <p:txBody>
          <a:bodyPr/>
          <a:lstStyle/>
          <a:p>
            <a:r>
              <a:rPr lang="en-US" smtClean="0"/>
              <a:t>Musky Capital of the World (R) </a:t>
            </a:r>
            <a:endParaRPr lang="en-US"/>
          </a:p>
        </p:txBody>
      </p:sp>
      <p:sp>
        <p:nvSpPr>
          <p:cNvPr id="6" name="Slide Number Placeholder 5"/>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2529472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CEA22-6CD1-45F2-8DCE-95EB56F8BC28}" type="datetime1">
              <a:rPr lang="en-US" smtClean="0"/>
              <a:t>4/18/2016</a:t>
            </a:fld>
            <a:endParaRPr lang="en-US"/>
          </a:p>
        </p:txBody>
      </p:sp>
      <p:sp>
        <p:nvSpPr>
          <p:cNvPr id="5" name="Footer Placeholder 4"/>
          <p:cNvSpPr>
            <a:spLocks noGrp="1"/>
          </p:cNvSpPr>
          <p:nvPr>
            <p:ph type="ftr" sz="quarter" idx="11"/>
          </p:nvPr>
        </p:nvSpPr>
        <p:spPr/>
        <p:txBody>
          <a:bodyPr/>
          <a:lstStyle/>
          <a:p>
            <a:r>
              <a:rPr lang="en-US" smtClean="0"/>
              <a:t>Musky Capital of the World (R) </a:t>
            </a:r>
            <a:endParaRPr lang="en-US"/>
          </a:p>
        </p:txBody>
      </p:sp>
      <p:sp>
        <p:nvSpPr>
          <p:cNvPr id="6" name="Slide Number Placeholder 5"/>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315245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60FE63-983C-4F1F-83F8-E5205B10C34F}" type="datetime1">
              <a:rPr lang="en-US" smtClean="0"/>
              <a:t>4/18/2016</a:t>
            </a:fld>
            <a:endParaRPr lang="en-US"/>
          </a:p>
        </p:txBody>
      </p:sp>
      <p:sp>
        <p:nvSpPr>
          <p:cNvPr id="5" name="Footer Placeholder 4"/>
          <p:cNvSpPr>
            <a:spLocks noGrp="1"/>
          </p:cNvSpPr>
          <p:nvPr>
            <p:ph type="ftr" sz="quarter" idx="11"/>
          </p:nvPr>
        </p:nvSpPr>
        <p:spPr/>
        <p:txBody>
          <a:bodyPr/>
          <a:lstStyle/>
          <a:p>
            <a:r>
              <a:rPr lang="en-US" smtClean="0"/>
              <a:t>Musky Capital of the World (R) </a:t>
            </a:r>
            <a:endParaRPr lang="en-US"/>
          </a:p>
        </p:txBody>
      </p:sp>
      <p:sp>
        <p:nvSpPr>
          <p:cNvPr id="6" name="Slide Number Placeholder 5"/>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419875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024AB-A884-4AC0-84E9-197F363DE982}" type="datetime1">
              <a:rPr lang="en-US" smtClean="0"/>
              <a:t>4/18/2016</a:t>
            </a:fld>
            <a:endParaRPr lang="en-US"/>
          </a:p>
        </p:txBody>
      </p:sp>
      <p:sp>
        <p:nvSpPr>
          <p:cNvPr id="5" name="Footer Placeholder 4"/>
          <p:cNvSpPr>
            <a:spLocks noGrp="1"/>
          </p:cNvSpPr>
          <p:nvPr>
            <p:ph type="ftr" sz="quarter" idx="11"/>
          </p:nvPr>
        </p:nvSpPr>
        <p:spPr/>
        <p:txBody>
          <a:bodyPr/>
          <a:lstStyle/>
          <a:p>
            <a:r>
              <a:rPr lang="en-US" smtClean="0"/>
              <a:t>Musky Capital of the World (R) </a:t>
            </a:r>
            <a:endParaRPr lang="en-US"/>
          </a:p>
        </p:txBody>
      </p:sp>
      <p:sp>
        <p:nvSpPr>
          <p:cNvPr id="6" name="Slide Number Placeholder 5"/>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192126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86E46C-5BED-48F5-9A85-1705600A4467}" type="datetime1">
              <a:rPr lang="en-US" smtClean="0"/>
              <a:t>4/18/2016</a:t>
            </a:fld>
            <a:endParaRPr lang="en-US"/>
          </a:p>
        </p:txBody>
      </p:sp>
      <p:sp>
        <p:nvSpPr>
          <p:cNvPr id="6" name="Footer Placeholder 5"/>
          <p:cNvSpPr>
            <a:spLocks noGrp="1"/>
          </p:cNvSpPr>
          <p:nvPr>
            <p:ph type="ftr" sz="quarter" idx="11"/>
          </p:nvPr>
        </p:nvSpPr>
        <p:spPr/>
        <p:txBody>
          <a:bodyPr/>
          <a:lstStyle/>
          <a:p>
            <a:r>
              <a:rPr lang="en-US" smtClean="0"/>
              <a:t>Musky Capital of the World (R) </a:t>
            </a:r>
            <a:endParaRPr lang="en-US"/>
          </a:p>
        </p:txBody>
      </p:sp>
      <p:sp>
        <p:nvSpPr>
          <p:cNvPr id="7" name="Slide Number Placeholder 6"/>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3548147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ED9235-99D3-45BE-8F04-32D83B028A6D}" type="datetime1">
              <a:rPr lang="en-US" smtClean="0"/>
              <a:t>4/18/2016</a:t>
            </a:fld>
            <a:endParaRPr lang="en-US"/>
          </a:p>
        </p:txBody>
      </p:sp>
      <p:sp>
        <p:nvSpPr>
          <p:cNvPr id="8" name="Footer Placeholder 7"/>
          <p:cNvSpPr>
            <a:spLocks noGrp="1"/>
          </p:cNvSpPr>
          <p:nvPr>
            <p:ph type="ftr" sz="quarter" idx="11"/>
          </p:nvPr>
        </p:nvSpPr>
        <p:spPr/>
        <p:txBody>
          <a:bodyPr/>
          <a:lstStyle/>
          <a:p>
            <a:r>
              <a:rPr lang="en-US" smtClean="0"/>
              <a:t>Musky Capital of the World (R) </a:t>
            </a:r>
            <a:endParaRPr lang="en-US"/>
          </a:p>
        </p:txBody>
      </p:sp>
      <p:sp>
        <p:nvSpPr>
          <p:cNvPr id="9" name="Slide Number Placeholder 8"/>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418719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E8EC89-326D-4572-81D7-9B33486521C0}" type="datetime1">
              <a:rPr lang="en-US" smtClean="0"/>
              <a:t>4/18/2016</a:t>
            </a:fld>
            <a:endParaRPr lang="en-US"/>
          </a:p>
        </p:txBody>
      </p:sp>
      <p:sp>
        <p:nvSpPr>
          <p:cNvPr id="4" name="Footer Placeholder 3"/>
          <p:cNvSpPr>
            <a:spLocks noGrp="1"/>
          </p:cNvSpPr>
          <p:nvPr>
            <p:ph type="ftr" sz="quarter" idx="11"/>
          </p:nvPr>
        </p:nvSpPr>
        <p:spPr/>
        <p:txBody>
          <a:bodyPr/>
          <a:lstStyle/>
          <a:p>
            <a:r>
              <a:rPr lang="en-US" smtClean="0"/>
              <a:t>Musky Capital of the World (R) </a:t>
            </a:r>
            <a:endParaRPr lang="en-US"/>
          </a:p>
        </p:txBody>
      </p:sp>
      <p:sp>
        <p:nvSpPr>
          <p:cNvPr id="5" name="Slide Number Placeholder 4"/>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10815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C66E5-A2A1-4012-82BD-45190D2F09AA}" type="datetime1">
              <a:rPr lang="en-US" smtClean="0"/>
              <a:t>4/18/2016</a:t>
            </a:fld>
            <a:endParaRPr lang="en-US"/>
          </a:p>
        </p:txBody>
      </p:sp>
      <p:sp>
        <p:nvSpPr>
          <p:cNvPr id="3" name="Footer Placeholder 2"/>
          <p:cNvSpPr>
            <a:spLocks noGrp="1"/>
          </p:cNvSpPr>
          <p:nvPr>
            <p:ph type="ftr" sz="quarter" idx="11"/>
          </p:nvPr>
        </p:nvSpPr>
        <p:spPr/>
        <p:txBody>
          <a:bodyPr/>
          <a:lstStyle/>
          <a:p>
            <a:r>
              <a:rPr lang="en-US" smtClean="0"/>
              <a:t>Musky Capital of the World (R) </a:t>
            </a:r>
            <a:endParaRPr lang="en-US"/>
          </a:p>
        </p:txBody>
      </p:sp>
      <p:sp>
        <p:nvSpPr>
          <p:cNvPr id="4" name="Slide Number Placeholder 3"/>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259058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E76BD-1A72-48F5-A14F-F30858D7E7D1}" type="datetime1">
              <a:rPr lang="en-US" smtClean="0"/>
              <a:t>4/18/2016</a:t>
            </a:fld>
            <a:endParaRPr lang="en-US"/>
          </a:p>
        </p:txBody>
      </p:sp>
      <p:sp>
        <p:nvSpPr>
          <p:cNvPr id="6" name="Footer Placeholder 5"/>
          <p:cNvSpPr>
            <a:spLocks noGrp="1"/>
          </p:cNvSpPr>
          <p:nvPr>
            <p:ph type="ftr" sz="quarter" idx="11"/>
          </p:nvPr>
        </p:nvSpPr>
        <p:spPr/>
        <p:txBody>
          <a:bodyPr/>
          <a:lstStyle/>
          <a:p>
            <a:r>
              <a:rPr lang="en-US" smtClean="0"/>
              <a:t>Musky Capital of the World (R) </a:t>
            </a:r>
            <a:endParaRPr lang="en-US"/>
          </a:p>
        </p:txBody>
      </p:sp>
      <p:sp>
        <p:nvSpPr>
          <p:cNvPr id="7" name="Slide Number Placeholder 6"/>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122829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929CF-2418-436E-A882-0F25537ABFE1}" type="datetime1">
              <a:rPr lang="en-US" smtClean="0"/>
              <a:t>4/18/2016</a:t>
            </a:fld>
            <a:endParaRPr lang="en-US"/>
          </a:p>
        </p:txBody>
      </p:sp>
      <p:sp>
        <p:nvSpPr>
          <p:cNvPr id="6" name="Footer Placeholder 5"/>
          <p:cNvSpPr>
            <a:spLocks noGrp="1"/>
          </p:cNvSpPr>
          <p:nvPr>
            <p:ph type="ftr" sz="quarter" idx="11"/>
          </p:nvPr>
        </p:nvSpPr>
        <p:spPr/>
        <p:txBody>
          <a:bodyPr/>
          <a:lstStyle/>
          <a:p>
            <a:r>
              <a:rPr lang="en-US" smtClean="0"/>
              <a:t>Musky Capital of the World (R) </a:t>
            </a:r>
            <a:endParaRPr lang="en-US"/>
          </a:p>
        </p:txBody>
      </p:sp>
      <p:sp>
        <p:nvSpPr>
          <p:cNvPr id="7" name="Slide Number Placeholder 6"/>
          <p:cNvSpPr>
            <a:spLocks noGrp="1"/>
          </p:cNvSpPr>
          <p:nvPr>
            <p:ph type="sldNum" sz="quarter" idx="12"/>
          </p:nvPr>
        </p:nvSpPr>
        <p:spPr/>
        <p:txBody>
          <a:bodyPr/>
          <a:lstStyle/>
          <a:p>
            <a:fld id="{7C6F221E-1542-4835-B368-D62DFD3AF206}" type="slidenum">
              <a:rPr lang="en-US" smtClean="0"/>
              <a:t>‹#›</a:t>
            </a:fld>
            <a:endParaRPr lang="en-US"/>
          </a:p>
        </p:txBody>
      </p:sp>
    </p:spTree>
    <p:extLst>
      <p:ext uri="{BB962C8B-B14F-4D97-AF65-F5344CB8AC3E}">
        <p14:creationId xmlns:p14="http://schemas.microsoft.com/office/powerpoint/2010/main" val="8862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868F6-F77F-4A62-A582-A5928A3E9001}" type="datetime1">
              <a:rPr lang="en-US" smtClean="0"/>
              <a:t>4/18/2016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Musky Capital of the World (R) </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F221E-1542-4835-B368-D62DFD3AF206}" type="slidenum">
              <a:rPr lang="en-US" smtClean="0"/>
              <a:t>‹#›</a:t>
            </a:fld>
            <a:endParaRPr lang="en-US"/>
          </a:p>
        </p:txBody>
      </p:sp>
    </p:spTree>
    <p:extLst>
      <p:ext uri="{BB962C8B-B14F-4D97-AF65-F5344CB8AC3E}">
        <p14:creationId xmlns:p14="http://schemas.microsoft.com/office/powerpoint/2010/main" val="3340746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0" y="640080"/>
            <a:ext cx="7772400" cy="2387600"/>
          </a:xfrm>
        </p:spPr>
        <p:txBody>
          <a:bodyPr anchor="ctr" anchorCtr="1"/>
          <a:lstStyle/>
          <a:p>
            <a:r>
              <a:rPr lang="en-US" sz="4000" b="1" dirty="0" smtClean="0">
                <a:latin typeface="+mn-lt"/>
              </a:rPr>
              <a:t>ATV / UTV Road Usage</a:t>
            </a:r>
            <a:br>
              <a:rPr lang="en-US" sz="4000" b="1" dirty="0" smtClean="0">
                <a:latin typeface="+mn-lt"/>
              </a:rPr>
            </a:br>
            <a:r>
              <a:rPr lang="en-US" sz="3600" dirty="0" smtClean="0">
                <a:latin typeface="+mn-lt"/>
              </a:rPr>
              <a:t>Survey Results &amp; General Update</a:t>
            </a:r>
            <a:endParaRPr lang="en-US" dirty="0">
              <a:latin typeface="+mn-lt"/>
            </a:endParaRPr>
          </a:p>
        </p:txBody>
      </p:sp>
      <p:sp>
        <p:nvSpPr>
          <p:cNvPr id="3" name="Subtitle 2"/>
          <p:cNvSpPr>
            <a:spLocks noGrp="1"/>
          </p:cNvSpPr>
          <p:nvPr>
            <p:ph type="subTitle" idx="1"/>
          </p:nvPr>
        </p:nvSpPr>
        <p:spPr>
          <a:xfrm>
            <a:off x="1149645" y="2951895"/>
            <a:ext cx="6858000" cy="1655762"/>
          </a:xfrm>
        </p:spPr>
        <p:txBody>
          <a:bodyPr/>
          <a:lstStyle/>
          <a:p>
            <a:endParaRPr lang="en-US" dirty="0"/>
          </a:p>
          <a:p>
            <a:r>
              <a:rPr lang="en-US" dirty="0"/>
              <a:t>Bi-Annual Meeting of the Electors – Spring 2016</a:t>
            </a:r>
          </a:p>
          <a:p>
            <a:r>
              <a:rPr lang="en-US" dirty="0" smtClean="0"/>
              <a:t>19 April, 2016</a:t>
            </a:r>
            <a:endParaRPr lang="en-US" dirty="0"/>
          </a:p>
        </p:txBody>
      </p:sp>
      <p:pic>
        <p:nvPicPr>
          <p:cNvPr id="4" name="Picture 3"/>
          <p:cNvPicPr>
            <a:picLocks noChangeAspect="1"/>
          </p:cNvPicPr>
          <p:nvPr/>
        </p:nvPicPr>
        <p:blipFill>
          <a:blip r:embed="rId2"/>
          <a:stretch>
            <a:fillRect/>
          </a:stretch>
        </p:blipFill>
        <p:spPr>
          <a:xfrm>
            <a:off x="13290" y="4531872"/>
            <a:ext cx="9130710" cy="2326889"/>
          </a:xfrm>
          <a:prstGeom prst="rect">
            <a:avLst/>
          </a:prstGeom>
        </p:spPr>
      </p:pic>
    </p:spTree>
    <p:extLst>
      <p:ext uri="{BB962C8B-B14F-4D97-AF65-F5344CB8AC3E}">
        <p14:creationId xmlns:p14="http://schemas.microsoft.com/office/powerpoint/2010/main" val="300798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9501" y="3863659"/>
            <a:ext cx="7255254" cy="2073499"/>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8946" y="842492"/>
            <a:ext cx="7446404" cy="5403762"/>
          </a:xfrm>
        </p:spPr>
        <p:txBody>
          <a:bodyPr>
            <a:normAutofit lnSpcReduction="10000"/>
          </a:bodyPr>
          <a:lstStyle/>
          <a:p>
            <a:pPr lvl="0"/>
            <a:r>
              <a:rPr lang="en-US" sz="2000" dirty="0" smtClean="0"/>
              <a:t>Given: DNR is going to be evaluating usage of State Forest land</a:t>
            </a:r>
          </a:p>
          <a:p>
            <a:pPr lvl="1"/>
            <a:r>
              <a:rPr lang="en-US" sz="1800" dirty="0" smtClean="0"/>
              <a:t>Modifications to the Master Plans are almost certain</a:t>
            </a:r>
          </a:p>
          <a:p>
            <a:pPr lvl="1"/>
            <a:r>
              <a:rPr lang="en-US" sz="1800" dirty="0" smtClean="0"/>
              <a:t>What those changes will be……has not been decided</a:t>
            </a:r>
          </a:p>
          <a:p>
            <a:pPr lvl="0"/>
            <a:r>
              <a:rPr lang="en-US" sz="2000" dirty="0" smtClean="0"/>
              <a:t>Given: DNR must engage the Public on both Topics</a:t>
            </a:r>
          </a:p>
          <a:p>
            <a:pPr lvl="1"/>
            <a:r>
              <a:rPr lang="en-US" sz="1800" dirty="0" smtClean="0"/>
              <a:t>Sometime this summer? …… Speculation at this point</a:t>
            </a:r>
            <a:endParaRPr lang="en-US" sz="1800" dirty="0"/>
          </a:p>
          <a:p>
            <a:pPr lvl="1"/>
            <a:r>
              <a:rPr lang="en-US" sz="1800" dirty="0" smtClean="0"/>
              <a:t>What, When, Where - unknown</a:t>
            </a:r>
            <a:endParaRPr lang="en-US" sz="1800" dirty="0"/>
          </a:p>
          <a:p>
            <a:r>
              <a:rPr lang="en-US" sz="2000" dirty="0" smtClean="0"/>
              <a:t>Given: This will not conclude in the near term</a:t>
            </a:r>
          </a:p>
          <a:p>
            <a:pPr lvl="1"/>
            <a:r>
              <a:rPr lang="en-US" sz="1800" dirty="0" smtClean="0"/>
              <a:t>Review &amp; Recommendation Process to be completed by DEC2017</a:t>
            </a:r>
          </a:p>
          <a:p>
            <a:pPr lvl="1"/>
            <a:r>
              <a:rPr lang="en-US" sz="1800" dirty="0" smtClean="0"/>
              <a:t>Estimate 18-24 months before modifications are implemented</a:t>
            </a:r>
          </a:p>
          <a:p>
            <a:pPr lvl="1"/>
            <a:r>
              <a:rPr lang="en-US" sz="1800" dirty="0" smtClean="0"/>
              <a:t>Per the DNR….</a:t>
            </a:r>
          </a:p>
          <a:p>
            <a:pPr lvl="1"/>
            <a:r>
              <a:rPr lang="en-US" sz="1800" dirty="0" smtClean="0"/>
              <a:t>“Even with the minor decision action, to initiate the planning process, this item may generate noticeable interest from stakeholders as the item shows the department’s intent to engage in planning for two plan elements with high level of interest. In addition, the planning effort includes some of the department’s largest state owned properties with high public use and management.  In particular, we anticipate motorized road access on the Northern Highland American Legion State Forest in Vilas, Oneida and Iron counties will generate significant public interest.”</a:t>
            </a:r>
            <a:endParaRPr lang="en-US" sz="1800" dirty="0"/>
          </a:p>
          <a:p>
            <a:pPr lvl="1"/>
            <a:endParaRPr lang="en-US" sz="1800" dirty="0"/>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10</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a:spLocks noGrp="1"/>
          </p:cNvSpPr>
          <p:nvPr>
            <p:ph type="title"/>
          </p:nvPr>
        </p:nvSpPr>
        <p:spPr>
          <a:xfrm>
            <a:off x="628650" y="111126"/>
            <a:ext cx="7886700" cy="858367"/>
          </a:xfrm>
        </p:spPr>
        <p:txBody>
          <a:bodyPr>
            <a:normAutofit/>
          </a:bodyPr>
          <a:lstStyle/>
          <a:p>
            <a:r>
              <a:rPr lang="en-US" sz="3600" b="1" dirty="0" smtClean="0"/>
              <a:t>What Does it all Mean? </a:t>
            </a:r>
            <a:r>
              <a:rPr lang="en-US" sz="2400" b="1" dirty="0" smtClean="0"/>
              <a:t>(What we Know)</a:t>
            </a:r>
            <a:endParaRPr lang="en-US" sz="1800" b="1" dirty="0"/>
          </a:p>
        </p:txBody>
      </p:sp>
    </p:spTree>
    <p:extLst>
      <p:ext uri="{BB962C8B-B14F-4D97-AF65-F5344CB8AC3E}">
        <p14:creationId xmlns:p14="http://schemas.microsoft.com/office/powerpoint/2010/main" val="3033470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763" y="969493"/>
            <a:ext cx="7753082" cy="4738830"/>
          </a:xfrm>
        </p:spPr>
        <p:txBody>
          <a:bodyPr>
            <a:normAutofit/>
          </a:bodyPr>
          <a:lstStyle/>
          <a:p>
            <a:pPr lvl="0"/>
            <a:r>
              <a:rPr lang="en-US" sz="2000" dirty="0" smtClean="0"/>
              <a:t>Motorized Vehicle Usage of Forest Roads</a:t>
            </a:r>
          </a:p>
          <a:p>
            <a:pPr lvl="1"/>
            <a:r>
              <a:rPr lang="en-US" sz="1800" dirty="0" smtClean="0"/>
              <a:t>Usage by Non-Licensed Motor Vehicles (None, Full, Limited)</a:t>
            </a:r>
          </a:p>
          <a:p>
            <a:pPr lvl="1"/>
            <a:r>
              <a:rPr lang="en-US" sz="1800" dirty="0" smtClean="0"/>
              <a:t>Restrictions to current usage</a:t>
            </a:r>
          </a:p>
          <a:p>
            <a:pPr lvl="1"/>
            <a:r>
              <a:rPr lang="en-US" sz="1800" dirty="0" smtClean="0"/>
              <a:t>Currently allowed: </a:t>
            </a:r>
          </a:p>
          <a:p>
            <a:pPr lvl="2"/>
            <a:r>
              <a:rPr lang="en-US" sz="1400" dirty="0" smtClean="0"/>
              <a:t>Pedestrian, Bike, Car, Truck, Jeep, Dual Sport Motorcycles, Snowmobiles</a:t>
            </a:r>
          </a:p>
          <a:p>
            <a:pPr lvl="0"/>
            <a:r>
              <a:rPr lang="en-US" sz="2000" dirty="0" smtClean="0"/>
              <a:t>Designated Forest Production Areas</a:t>
            </a:r>
          </a:p>
          <a:p>
            <a:pPr lvl="1"/>
            <a:r>
              <a:rPr lang="en-US" sz="1800" dirty="0" smtClean="0"/>
              <a:t>Designated Production Areas may Increase or Decrease, or move within a given forest. 75% target is balance across all lands</a:t>
            </a:r>
            <a:endParaRPr lang="en-US" sz="1800" dirty="0"/>
          </a:p>
          <a:p>
            <a:pPr lvl="1"/>
            <a:r>
              <a:rPr lang="en-US" sz="1800" dirty="0" smtClean="0"/>
              <a:t>Opportunity to redefine Production Areas &amp; restrictions (</a:t>
            </a:r>
            <a:r>
              <a:rPr lang="en-US" sz="1800" dirty="0" err="1" smtClean="0"/>
              <a:t>ie</a:t>
            </a:r>
            <a:r>
              <a:rPr lang="en-US" sz="1800" dirty="0" smtClean="0"/>
              <a:t>: Buffer Zones)</a:t>
            </a:r>
          </a:p>
          <a:p>
            <a:pPr lvl="2"/>
            <a:r>
              <a:rPr lang="en-US" sz="1400" dirty="0" smtClean="0"/>
              <a:t>Proximity to town &amp; county roads</a:t>
            </a:r>
          </a:p>
          <a:p>
            <a:pPr lvl="2"/>
            <a:r>
              <a:rPr lang="en-US" sz="1400" dirty="0" smtClean="0"/>
              <a:t>Proximity to Camps, homes, towns, </a:t>
            </a:r>
            <a:r>
              <a:rPr lang="en-US" sz="1400" dirty="0" err="1" smtClean="0"/>
              <a:t>etc</a:t>
            </a:r>
            <a:endParaRPr lang="en-US" sz="1400" dirty="0" smtClean="0"/>
          </a:p>
          <a:p>
            <a:pPr lvl="2"/>
            <a:endParaRPr lang="en-US" sz="1400" dirty="0" smtClean="0"/>
          </a:p>
          <a:p>
            <a:r>
              <a:rPr lang="en-US" sz="2000" dirty="0" smtClean="0"/>
              <a:t>Off the Record, this effort may also result in additional Land sales</a:t>
            </a:r>
            <a:endParaRPr lang="en-US" sz="2000" dirty="0"/>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11</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a:spLocks noGrp="1"/>
          </p:cNvSpPr>
          <p:nvPr>
            <p:ph type="title"/>
          </p:nvPr>
        </p:nvSpPr>
        <p:spPr>
          <a:xfrm>
            <a:off x="628650" y="111126"/>
            <a:ext cx="7886700" cy="858367"/>
          </a:xfrm>
        </p:spPr>
        <p:txBody>
          <a:bodyPr>
            <a:normAutofit/>
          </a:bodyPr>
          <a:lstStyle/>
          <a:p>
            <a:r>
              <a:rPr lang="en-US" sz="3600" b="1" dirty="0" smtClean="0"/>
              <a:t>What Does it all Mean? </a:t>
            </a:r>
            <a:r>
              <a:rPr lang="en-US" sz="2400" b="1" dirty="0" smtClean="0"/>
              <a:t>(Potential Outcomes)</a:t>
            </a:r>
            <a:endParaRPr lang="en-US" sz="2000" b="1" dirty="0"/>
          </a:p>
        </p:txBody>
      </p:sp>
    </p:spTree>
    <p:extLst>
      <p:ext uri="{BB962C8B-B14F-4D97-AF65-F5344CB8AC3E}">
        <p14:creationId xmlns:p14="http://schemas.microsoft.com/office/powerpoint/2010/main" val="3843334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8946" y="842493"/>
            <a:ext cx="7446404" cy="5339366"/>
          </a:xfrm>
        </p:spPr>
        <p:txBody>
          <a:bodyPr>
            <a:normAutofit/>
          </a:bodyPr>
          <a:lstStyle/>
          <a:p>
            <a:pPr lvl="0"/>
            <a:r>
              <a:rPr lang="en-US" sz="2400" dirty="0" smtClean="0"/>
              <a:t>2 Modification Areas are in Play</a:t>
            </a:r>
          </a:p>
          <a:p>
            <a:pPr lvl="1"/>
            <a:r>
              <a:rPr lang="en-US" sz="1900" dirty="0" smtClean="0"/>
              <a:t>Both have impact on our Local “Tourist” Economy</a:t>
            </a:r>
          </a:p>
          <a:p>
            <a:pPr lvl="1"/>
            <a:r>
              <a:rPr lang="en-US" sz="1900" dirty="0" smtClean="0"/>
              <a:t>We must engage in both areas</a:t>
            </a:r>
          </a:p>
          <a:p>
            <a:pPr lvl="0"/>
            <a:r>
              <a:rPr lang="en-US" sz="2400" dirty="0" smtClean="0"/>
              <a:t>Educate Ourselves, know the issues &amp; facts</a:t>
            </a:r>
          </a:p>
          <a:p>
            <a:pPr lvl="1"/>
            <a:r>
              <a:rPr lang="en-US" sz="1900" dirty="0" smtClean="0"/>
              <a:t>Personally as Individuals and Property Owners</a:t>
            </a:r>
          </a:p>
          <a:p>
            <a:pPr lvl="1"/>
            <a:r>
              <a:rPr lang="en-US" sz="1900" dirty="0" smtClean="0"/>
              <a:t>Clubs or Organizations</a:t>
            </a:r>
            <a:endParaRPr lang="en-US" sz="1900" dirty="0"/>
          </a:p>
          <a:p>
            <a:pPr lvl="1"/>
            <a:r>
              <a:rPr lang="en-US" sz="1900" dirty="0" smtClean="0"/>
              <a:t>As a Town</a:t>
            </a:r>
            <a:endParaRPr lang="en-US" sz="1900" dirty="0"/>
          </a:p>
          <a:p>
            <a:r>
              <a:rPr lang="en-US" sz="2400" dirty="0" smtClean="0"/>
              <a:t>Town Board Actions currently planned:</a:t>
            </a:r>
            <a:endParaRPr lang="en-US" sz="2400" dirty="0"/>
          </a:p>
          <a:p>
            <a:pPr lvl="1"/>
            <a:r>
              <a:rPr lang="en-US" sz="2000" dirty="0" smtClean="0"/>
              <a:t>Engage DNR and remain current on plan/schedule</a:t>
            </a:r>
          </a:p>
          <a:p>
            <a:pPr lvl="1"/>
            <a:r>
              <a:rPr lang="en-US" sz="2000" dirty="0" smtClean="0"/>
              <a:t>Keep Residents aware of DNR plan/schedule</a:t>
            </a:r>
          </a:p>
          <a:p>
            <a:pPr lvl="1"/>
            <a:r>
              <a:rPr lang="en-US" sz="2000" dirty="0" smtClean="0"/>
              <a:t>Establish Information/Education Public Hearings</a:t>
            </a:r>
          </a:p>
          <a:p>
            <a:pPr lvl="1"/>
            <a:r>
              <a:rPr lang="en-US" sz="2000" dirty="0" smtClean="0"/>
              <a:t>Develop Town position &amp; recommendation for Both Topics</a:t>
            </a:r>
          </a:p>
          <a:p>
            <a:pPr lvl="1"/>
            <a:r>
              <a:rPr lang="en-US" sz="2000" dirty="0" smtClean="0"/>
              <a:t>Present Town positions to DNR in effective manner</a:t>
            </a:r>
          </a:p>
          <a:p>
            <a:pPr lvl="1"/>
            <a:r>
              <a:rPr lang="en-US" sz="2000" dirty="0" smtClean="0"/>
              <a:t>Develop Plans/Strategies to address &amp; optimize DNR Changes</a:t>
            </a:r>
            <a:endParaRPr lang="en-US" sz="2000" dirty="0"/>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12</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a:spLocks noGrp="1"/>
          </p:cNvSpPr>
          <p:nvPr>
            <p:ph type="title"/>
          </p:nvPr>
        </p:nvSpPr>
        <p:spPr>
          <a:xfrm>
            <a:off x="628650" y="111126"/>
            <a:ext cx="7886700" cy="858367"/>
          </a:xfrm>
        </p:spPr>
        <p:txBody>
          <a:bodyPr>
            <a:normAutofit/>
          </a:bodyPr>
          <a:lstStyle/>
          <a:p>
            <a:r>
              <a:rPr lang="en-US" sz="3600" b="1" dirty="0" smtClean="0"/>
              <a:t>What do We do ?</a:t>
            </a:r>
            <a:endParaRPr lang="en-US" sz="2800" b="1" dirty="0"/>
          </a:p>
        </p:txBody>
      </p:sp>
    </p:spTree>
    <p:extLst>
      <p:ext uri="{BB962C8B-B14F-4D97-AF65-F5344CB8AC3E}">
        <p14:creationId xmlns:p14="http://schemas.microsoft.com/office/powerpoint/2010/main" val="3690570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01376"/>
            <a:ext cx="7886700" cy="4910027"/>
          </a:xfrm>
        </p:spPr>
        <p:txBody>
          <a:bodyPr>
            <a:normAutofit/>
          </a:bodyPr>
          <a:lstStyle/>
          <a:p>
            <a:r>
              <a:rPr lang="en-US" dirty="0" smtClean="0"/>
              <a:t>Why are we Talking about this Topic</a:t>
            </a:r>
          </a:p>
          <a:p>
            <a:r>
              <a:rPr lang="en-US" dirty="0" smtClean="0"/>
              <a:t>Survey Results</a:t>
            </a:r>
          </a:p>
          <a:p>
            <a:pPr lvl="1"/>
            <a:r>
              <a:rPr lang="en-US" dirty="0" smtClean="0"/>
              <a:t>Tally</a:t>
            </a:r>
          </a:p>
          <a:p>
            <a:pPr lvl="1"/>
            <a:r>
              <a:rPr lang="en-US" dirty="0" smtClean="0"/>
              <a:t>Comments</a:t>
            </a:r>
          </a:p>
          <a:p>
            <a:r>
              <a:rPr lang="en-US" dirty="0" smtClean="0"/>
              <a:t>What Else is Going on?</a:t>
            </a:r>
          </a:p>
          <a:p>
            <a:pPr lvl="1"/>
            <a:r>
              <a:rPr lang="en-US" dirty="0" smtClean="0"/>
              <a:t>State legislated action for DNR master plans</a:t>
            </a:r>
          </a:p>
          <a:p>
            <a:r>
              <a:rPr lang="en-US" dirty="0" smtClean="0"/>
              <a:t>What Does it all Mean?</a:t>
            </a:r>
          </a:p>
          <a:p>
            <a:pPr lvl="1"/>
            <a:r>
              <a:rPr lang="en-US" dirty="0" smtClean="0"/>
              <a:t>Implications of possible changes</a:t>
            </a:r>
            <a:endParaRPr lang="en-US" u="sng" dirty="0" smtClean="0"/>
          </a:p>
          <a:p>
            <a:r>
              <a:rPr lang="en-US" dirty="0" smtClean="0"/>
              <a:t>What Do we Do?</a:t>
            </a:r>
          </a:p>
          <a:p>
            <a:pPr lvl="1"/>
            <a:r>
              <a:rPr lang="en-US" dirty="0" smtClean="0"/>
              <a:t>As a Town, as a Club/Group, as an individual</a:t>
            </a:r>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2</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a:spLocks noGrp="1"/>
          </p:cNvSpPr>
          <p:nvPr>
            <p:ph type="title"/>
          </p:nvPr>
        </p:nvSpPr>
        <p:spPr>
          <a:xfrm>
            <a:off x="628650" y="238126"/>
            <a:ext cx="7886700" cy="858367"/>
          </a:xfrm>
        </p:spPr>
        <p:txBody>
          <a:bodyPr>
            <a:normAutofit/>
          </a:bodyPr>
          <a:lstStyle/>
          <a:p>
            <a:r>
              <a:rPr lang="en-US" sz="3600" b="1" dirty="0" smtClean="0"/>
              <a:t>Agenda</a:t>
            </a:r>
            <a:endParaRPr lang="en-US" sz="3600" b="1" dirty="0"/>
          </a:p>
        </p:txBody>
      </p:sp>
    </p:spTree>
    <p:extLst>
      <p:ext uri="{BB962C8B-B14F-4D97-AF65-F5344CB8AC3E}">
        <p14:creationId xmlns:p14="http://schemas.microsoft.com/office/powerpoint/2010/main" val="3806937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1" y="1004075"/>
            <a:ext cx="7886700" cy="4881570"/>
          </a:xfrm>
        </p:spPr>
        <p:txBody>
          <a:bodyPr>
            <a:normAutofit/>
          </a:bodyPr>
          <a:lstStyle/>
          <a:p>
            <a:r>
              <a:rPr lang="en-US" sz="2400" dirty="0" smtClean="0"/>
              <a:t>Contrary to Popular Belief – This is not a closed Topic </a:t>
            </a:r>
          </a:p>
          <a:p>
            <a:pPr lvl="1"/>
            <a:r>
              <a:rPr lang="en-US" sz="2000" dirty="0" smtClean="0"/>
              <a:t>The sport of ATV / UTV riding continues to grow in popularity</a:t>
            </a:r>
          </a:p>
          <a:p>
            <a:pPr lvl="1"/>
            <a:r>
              <a:rPr lang="en-US" sz="2000" dirty="0" smtClean="0"/>
              <a:t>This provides constant pressure on State / Counties / Towns</a:t>
            </a:r>
          </a:p>
          <a:p>
            <a:r>
              <a:rPr lang="en-US" sz="2400" dirty="0" smtClean="0"/>
              <a:t>The Town has been monitoring the activities from afar</a:t>
            </a:r>
          </a:p>
          <a:p>
            <a:pPr lvl="1"/>
            <a:r>
              <a:rPr lang="en-US" sz="2000" dirty="0" smtClean="0"/>
              <a:t>Recent events/dynamics have caused us to elevate the discussion</a:t>
            </a:r>
          </a:p>
          <a:p>
            <a:pPr lvl="1"/>
            <a:r>
              <a:rPr lang="en-US" sz="2000" dirty="0" smtClean="0"/>
              <a:t>Thus, the basis for the Survey</a:t>
            </a:r>
          </a:p>
          <a:p>
            <a:r>
              <a:rPr lang="en-US" sz="2400" dirty="0" smtClean="0"/>
              <a:t>Keeping informed is the best way to address any issue</a:t>
            </a:r>
          </a:p>
          <a:p>
            <a:pPr lvl="1"/>
            <a:r>
              <a:rPr lang="en-US" sz="2000" dirty="0" smtClean="0"/>
              <a:t>Keeping everyone on the same page</a:t>
            </a:r>
          </a:p>
          <a:p>
            <a:pPr lvl="1"/>
            <a:r>
              <a:rPr lang="en-US" sz="2000" dirty="0" smtClean="0"/>
              <a:t>Understand the issues, players, dynamics</a:t>
            </a:r>
          </a:p>
          <a:p>
            <a:pPr lvl="1"/>
            <a:r>
              <a:rPr lang="en-US" sz="2000" dirty="0" smtClean="0"/>
              <a:t>Educate ourselves, because</a:t>
            </a:r>
          </a:p>
          <a:p>
            <a:pPr lvl="2"/>
            <a:r>
              <a:rPr lang="en-US" sz="1600" dirty="0" smtClean="0"/>
              <a:t>We will be facing some decisions in the near future</a:t>
            </a:r>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3</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a:spLocks noGrp="1"/>
          </p:cNvSpPr>
          <p:nvPr>
            <p:ph type="title"/>
          </p:nvPr>
        </p:nvSpPr>
        <p:spPr>
          <a:xfrm>
            <a:off x="628650" y="238126"/>
            <a:ext cx="7886700" cy="858367"/>
          </a:xfrm>
        </p:spPr>
        <p:txBody>
          <a:bodyPr>
            <a:normAutofit/>
          </a:bodyPr>
          <a:lstStyle/>
          <a:p>
            <a:r>
              <a:rPr lang="en-US" sz="3600" b="1" dirty="0" smtClean="0"/>
              <a:t>Why are we Talking about This ?</a:t>
            </a:r>
            <a:endParaRPr lang="en-US" sz="3600" b="1" dirty="0"/>
          </a:p>
        </p:txBody>
      </p:sp>
    </p:spTree>
    <p:extLst>
      <p:ext uri="{BB962C8B-B14F-4D97-AF65-F5344CB8AC3E}">
        <p14:creationId xmlns:p14="http://schemas.microsoft.com/office/powerpoint/2010/main" val="3222619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237" y="1006340"/>
            <a:ext cx="7714444" cy="5350011"/>
          </a:xfrm>
        </p:spPr>
        <p:txBody>
          <a:bodyPr>
            <a:normAutofit/>
          </a:bodyPr>
          <a:lstStyle/>
          <a:p>
            <a:pPr lvl="1"/>
            <a:r>
              <a:rPr lang="en-US" sz="2800" dirty="0" smtClean="0"/>
              <a:t>The Survey Question</a:t>
            </a:r>
          </a:p>
          <a:p>
            <a:pPr lvl="2"/>
            <a:r>
              <a:rPr lang="en-US" i="1" dirty="0" smtClean="0">
                <a:solidFill>
                  <a:srgbClr val="0070C0"/>
                </a:solidFill>
              </a:rPr>
              <a:t>If Proposed, would you support the use of ATV/UTV’s on public lands and roads in the Town of Boulder Junction?</a:t>
            </a:r>
          </a:p>
          <a:p>
            <a:pPr lvl="1"/>
            <a:r>
              <a:rPr lang="en-US" sz="2800" dirty="0" smtClean="0"/>
              <a:t>Yes/No Vote</a:t>
            </a:r>
          </a:p>
          <a:p>
            <a:pPr marL="1257300" lvl="2" indent="-342900">
              <a:buFont typeface="+mj-lt"/>
              <a:buAutoNum type="alphaLcParenR"/>
            </a:pPr>
            <a:r>
              <a:rPr lang="en-US" dirty="0" smtClean="0"/>
              <a:t>1 ballot per property owner, </a:t>
            </a:r>
          </a:p>
          <a:p>
            <a:pPr marL="1257300" lvl="2" indent="-342900">
              <a:buFont typeface="+mj-lt"/>
              <a:buAutoNum type="alphaLcParenR"/>
            </a:pPr>
            <a:r>
              <a:rPr lang="en-US" dirty="0" smtClean="0"/>
              <a:t>1 or 2 votes per ballot (owners)</a:t>
            </a:r>
          </a:p>
          <a:p>
            <a:pPr lvl="1"/>
            <a:r>
              <a:rPr lang="en-US" sz="2800" dirty="0" smtClean="0"/>
              <a:t>Comments</a:t>
            </a:r>
          </a:p>
          <a:p>
            <a:pPr marL="1257300" lvl="2" indent="-342900">
              <a:buFont typeface="+mj-lt"/>
              <a:buAutoNum type="alphaLcParenR"/>
            </a:pPr>
            <a:r>
              <a:rPr lang="en-US" dirty="0" smtClean="0"/>
              <a:t>Comments were requested</a:t>
            </a:r>
          </a:p>
          <a:p>
            <a:pPr marL="1257300" lvl="2" indent="-342900">
              <a:buFont typeface="+mj-lt"/>
              <a:buAutoNum type="alphaLcParenR"/>
            </a:pPr>
            <a:r>
              <a:rPr lang="en-US" dirty="0" smtClean="0"/>
              <a:t>No limitations</a:t>
            </a:r>
          </a:p>
          <a:p>
            <a:pPr lvl="1"/>
            <a:r>
              <a:rPr lang="en-US" sz="2800" dirty="0" smtClean="0"/>
              <a:t>Analysis</a:t>
            </a:r>
            <a:endParaRPr lang="en-US" sz="2800" dirty="0"/>
          </a:p>
          <a:p>
            <a:pPr lvl="2"/>
            <a:r>
              <a:rPr lang="en-US" dirty="0" smtClean="0"/>
              <a:t>Votes were tallied</a:t>
            </a:r>
          </a:p>
          <a:p>
            <a:pPr lvl="2"/>
            <a:r>
              <a:rPr lang="en-US" dirty="0" smtClean="0"/>
              <a:t>Comments were categorized &amp; summarized</a:t>
            </a:r>
          </a:p>
          <a:p>
            <a:endParaRPr lang="en-US" sz="3200" dirty="0"/>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4</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a:spLocks noGrp="1"/>
          </p:cNvSpPr>
          <p:nvPr>
            <p:ph type="title"/>
          </p:nvPr>
        </p:nvSpPr>
        <p:spPr>
          <a:xfrm>
            <a:off x="628650" y="238126"/>
            <a:ext cx="7886700" cy="858367"/>
          </a:xfrm>
        </p:spPr>
        <p:txBody>
          <a:bodyPr>
            <a:normAutofit/>
          </a:bodyPr>
          <a:lstStyle/>
          <a:p>
            <a:r>
              <a:rPr lang="en-US" sz="3600" b="1" dirty="0" smtClean="0"/>
              <a:t>Survey Results </a:t>
            </a:r>
            <a:r>
              <a:rPr lang="en-US" sz="2400" b="1" dirty="0" smtClean="0"/>
              <a:t>(The Question)</a:t>
            </a:r>
            <a:endParaRPr lang="en-US" sz="2400" b="1" dirty="0"/>
          </a:p>
        </p:txBody>
      </p:sp>
    </p:spTree>
    <p:extLst>
      <p:ext uri="{BB962C8B-B14F-4D97-AF65-F5344CB8AC3E}">
        <p14:creationId xmlns:p14="http://schemas.microsoft.com/office/powerpoint/2010/main" val="881601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82688"/>
            <a:ext cx="3878956" cy="4342254"/>
          </a:xfrm>
          <a:solidFill>
            <a:schemeClr val="accent6">
              <a:lumMod val="40000"/>
              <a:lumOff val="60000"/>
            </a:schemeClr>
          </a:solidFill>
          <a:ln>
            <a:solidFill>
              <a:schemeClr val="tx1"/>
            </a:solidFill>
          </a:ln>
        </p:spPr>
        <p:txBody>
          <a:bodyPr>
            <a:normAutofit/>
          </a:bodyPr>
          <a:lstStyle/>
          <a:p>
            <a:r>
              <a:rPr lang="en-US" sz="2400" dirty="0" smtClean="0"/>
              <a:t>About 30% Response Rate</a:t>
            </a:r>
          </a:p>
          <a:p>
            <a:pPr lvl="1"/>
            <a:r>
              <a:rPr lang="en-US" sz="2000" dirty="0" smtClean="0"/>
              <a:t>497 Ballots Returned</a:t>
            </a:r>
          </a:p>
          <a:p>
            <a:r>
              <a:rPr lang="en-US" sz="2400" dirty="0" smtClean="0"/>
              <a:t>Approximately 3:1 Against</a:t>
            </a:r>
          </a:p>
          <a:p>
            <a:pPr lvl="1"/>
            <a:r>
              <a:rPr lang="en-US" sz="2000" dirty="0" smtClean="0"/>
              <a:t>Some responses hardcore</a:t>
            </a:r>
          </a:p>
          <a:p>
            <a:pPr lvl="1"/>
            <a:r>
              <a:rPr lang="en-US" sz="2000" dirty="0" smtClean="0"/>
              <a:t>Many responses tempered</a:t>
            </a:r>
          </a:p>
          <a:p>
            <a:r>
              <a:rPr lang="en-US" sz="2400" dirty="0" smtClean="0"/>
              <a:t>Do we speculate on 70% ?</a:t>
            </a:r>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5"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6" name="Slide Number Placeholder 5"/>
          <p:cNvSpPr>
            <a:spLocks noGrp="1"/>
          </p:cNvSpPr>
          <p:nvPr>
            <p:ph type="sldNum" sz="quarter" idx="12"/>
          </p:nvPr>
        </p:nvSpPr>
        <p:spPr/>
        <p:txBody>
          <a:bodyPr/>
          <a:lstStyle/>
          <a:p>
            <a:fld id="{7C6F221E-1542-4835-B368-D62DFD3AF206}" type="slidenum">
              <a:rPr lang="en-US" smtClean="0"/>
              <a:t>5</a:t>
            </a:fld>
            <a:endParaRPr lang="en-US"/>
          </a:p>
        </p:txBody>
      </p:sp>
      <p:sp>
        <p:nvSpPr>
          <p:cNvPr id="8" name="Title 1"/>
          <p:cNvSpPr>
            <a:spLocks noGrp="1"/>
          </p:cNvSpPr>
          <p:nvPr>
            <p:ph type="title"/>
          </p:nvPr>
        </p:nvSpPr>
        <p:spPr>
          <a:xfrm>
            <a:off x="628650" y="238126"/>
            <a:ext cx="7886700" cy="858367"/>
          </a:xfrm>
        </p:spPr>
        <p:txBody>
          <a:bodyPr>
            <a:normAutofit/>
          </a:bodyPr>
          <a:lstStyle/>
          <a:p>
            <a:r>
              <a:rPr lang="en-US" sz="3600" b="1" dirty="0" smtClean="0"/>
              <a:t>Survey Results </a:t>
            </a:r>
            <a:r>
              <a:rPr lang="en-US" sz="2400" b="1" dirty="0" smtClean="0"/>
              <a:t>(The Tally)</a:t>
            </a:r>
            <a:endParaRPr lang="en-US" sz="2400" b="1" dirty="0"/>
          </a:p>
        </p:txBody>
      </p:sp>
      <p:pic>
        <p:nvPicPr>
          <p:cNvPr id="9" name="Picture 8"/>
          <p:cNvPicPr>
            <a:picLocks noChangeAspect="1"/>
          </p:cNvPicPr>
          <p:nvPr/>
        </p:nvPicPr>
        <p:blipFill>
          <a:blip r:embed="rId4"/>
          <a:stretch>
            <a:fillRect/>
          </a:stretch>
        </p:blipFill>
        <p:spPr>
          <a:xfrm>
            <a:off x="4733241" y="1182688"/>
            <a:ext cx="3599390" cy="4342254"/>
          </a:xfrm>
          <a:prstGeom prst="rect">
            <a:avLst/>
          </a:prstGeom>
        </p:spPr>
      </p:pic>
    </p:spTree>
    <p:extLst>
      <p:ext uri="{BB962C8B-B14F-4D97-AF65-F5344CB8AC3E}">
        <p14:creationId xmlns:p14="http://schemas.microsoft.com/office/powerpoint/2010/main" val="2212863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6</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8" name="Title 1"/>
          <p:cNvSpPr>
            <a:spLocks noGrp="1"/>
          </p:cNvSpPr>
          <p:nvPr>
            <p:ph type="title"/>
          </p:nvPr>
        </p:nvSpPr>
        <p:spPr>
          <a:xfrm>
            <a:off x="436667" y="146235"/>
            <a:ext cx="7886700" cy="858367"/>
          </a:xfrm>
        </p:spPr>
        <p:txBody>
          <a:bodyPr>
            <a:normAutofit/>
          </a:bodyPr>
          <a:lstStyle/>
          <a:p>
            <a:r>
              <a:rPr lang="en-US" sz="3600" b="1" dirty="0" smtClean="0"/>
              <a:t>Survey Results</a:t>
            </a:r>
            <a:endParaRPr lang="en-US" sz="2400" b="1" dirty="0"/>
          </a:p>
        </p:txBody>
      </p:sp>
      <p:sp>
        <p:nvSpPr>
          <p:cNvPr id="10" name="Content Placeholder 2"/>
          <p:cNvSpPr>
            <a:spLocks noGrp="1"/>
          </p:cNvSpPr>
          <p:nvPr>
            <p:ph idx="1"/>
          </p:nvPr>
        </p:nvSpPr>
        <p:spPr>
          <a:xfrm>
            <a:off x="501061" y="1071641"/>
            <a:ext cx="3878956" cy="4342254"/>
          </a:xfrm>
          <a:solidFill>
            <a:schemeClr val="accent6">
              <a:lumMod val="40000"/>
              <a:lumOff val="60000"/>
            </a:schemeClr>
          </a:solidFill>
          <a:ln>
            <a:solidFill>
              <a:schemeClr val="tx1"/>
            </a:solidFill>
          </a:ln>
        </p:spPr>
        <p:txBody>
          <a:bodyPr>
            <a:normAutofit/>
          </a:bodyPr>
          <a:lstStyle/>
          <a:p>
            <a:r>
              <a:rPr lang="en-US" sz="2400" dirty="0" smtClean="0"/>
              <a:t>Not in Favor</a:t>
            </a:r>
          </a:p>
          <a:p>
            <a:pPr lvl="1"/>
            <a:r>
              <a:rPr lang="en-US" sz="2000" dirty="0" smtClean="0"/>
              <a:t>Noisy </a:t>
            </a:r>
          </a:p>
          <a:p>
            <a:pPr lvl="1"/>
            <a:r>
              <a:rPr lang="en-US" sz="2000" dirty="0" smtClean="0"/>
              <a:t>Dangerous</a:t>
            </a:r>
          </a:p>
          <a:p>
            <a:pPr lvl="1"/>
            <a:r>
              <a:rPr lang="en-US" sz="2000" dirty="0" smtClean="0"/>
              <a:t>Destructive</a:t>
            </a:r>
          </a:p>
          <a:p>
            <a:pPr lvl="1"/>
            <a:r>
              <a:rPr lang="en-US" sz="2000" dirty="0" smtClean="0"/>
              <a:t>Polluting </a:t>
            </a:r>
          </a:p>
          <a:p>
            <a:r>
              <a:rPr lang="en-US" sz="2400" dirty="0" smtClean="0"/>
              <a:t>In Favor</a:t>
            </a:r>
          </a:p>
          <a:p>
            <a:pPr lvl="1"/>
            <a:r>
              <a:rPr lang="en-US" sz="2000" dirty="0" smtClean="0"/>
              <a:t>Good for the Economy</a:t>
            </a:r>
          </a:p>
          <a:p>
            <a:pPr lvl="1"/>
            <a:r>
              <a:rPr lang="en-US" sz="2000" dirty="0" smtClean="0"/>
              <a:t>Trails already exist</a:t>
            </a:r>
          </a:p>
          <a:p>
            <a:r>
              <a:rPr lang="en-US" sz="2400" dirty="0" smtClean="0"/>
              <a:t>Educate Yourself</a:t>
            </a:r>
          </a:p>
          <a:p>
            <a:pPr lvl="1"/>
            <a:r>
              <a:rPr lang="en-US" sz="2000" dirty="0" smtClean="0"/>
              <a:t>Research these issues</a:t>
            </a:r>
          </a:p>
        </p:txBody>
      </p:sp>
      <p:pic>
        <p:nvPicPr>
          <p:cNvPr id="11" name="Picture 10"/>
          <p:cNvPicPr>
            <a:picLocks noChangeAspect="1"/>
          </p:cNvPicPr>
          <p:nvPr/>
        </p:nvPicPr>
        <p:blipFill>
          <a:blip r:embed="rId4"/>
          <a:stretch>
            <a:fillRect/>
          </a:stretch>
        </p:blipFill>
        <p:spPr>
          <a:xfrm>
            <a:off x="4580648" y="146235"/>
            <a:ext cx="4340403" cy="6210116"/>
          </a:xfrm>
          <a:prstGeom prst="rect">
            <a:avLst/>
          </a:prstGeom>
        </p:spPr>
      </p:pic>
    </p:spTree>
    <p:extLst>
      <p:ext uri="{BB962C8B-B14F-4D97-AF65-F5344CB8AC3E}">
        <p14:creationId xmlns:p14="http://schemas.microsoft.com/office/powerpoint/2010/main" val="2362297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803" y="1059645"/>
            <a:ext cx="8116104" cy="5251004"/>
          </a:xfrm>
        </p:spPr>
        <p:txBody>
          <a:bodyPr>
            <a:normAutofit/>
          </a:bodyPr>
          <a:lstStyle/>
          <a:p>
            <a:r>
              <a:rPr lang="en-US" sz="2400" dirty="0"/>
              <a:t>State Government</a:t>
            </a:r>
          </a:p>
          <a:p>
            <a:pPr lvl="1"/>
            <a:r>
              <a:rPr lang="en-US" sz="2000" dirty="0"/>
              <a:t>Recently legislated that DNR take action to amend Master Plans</a:t>
            </a:r>
          </a:p>
          <a:p>
            <a:pPr lvl="2"/>
            <a:r>
              <a:rPr lang="en-US" sz="1800" dirty="0"/>
              <a:t>Inventory &amp; Develop plan for all department Roads</a:t>
            </a:r>
            <a:endParaRPr lang="en-US" dirty="0"/>
          </a:p>
          <a:p>
            <a:pPr lvl="2"/>
            <a:r>
              <a:rPr lang="en-US" sz="1800" dirty="0"/>
              <a:t>Designate 75% of Forest Lands as Forest Production Areas</a:t>
            </a:r>
          </a:p>
          <a:p>
            <a:pPr lvl="2"/>
            <a:endParaRPr lang="en-US" sz="1800" dirty="0"/>
          </a:p>
          <a:p>
            <a:r>
              <a:rPr lang="en-US" sz="2400" dirty="0" smtClean="0"/>
              <a:t>DNR Master Plans</a:t>
            </a:r>
          </a:p>
          <a:p>
            <a:pPr lvl="1"/>
            <a:r>
              <a:rPr lang="en-US" sz="2000" dirty="0" smtClean="0"/>
              <a:t>DNR Administrative Code NR44: </a:t>
            </a:r>
          </a:p>
          <a:p>
            <a:pPr lvl="2"/>
            <a:r>
              <a:rPr lang="en-US" sz="1800" dirty="0" smtClean="0"/>
              <a:t>Defines procedures for master planning for department properties.</a:t>
            </a:r>
          </a:p>
          <a:p>
            <a:pPr lvl="2"/>
            <a:r>
              <a:rPr lang="en-US" sz="1800" dirty="0" smtClean="0"/>
              <a:t>These master plans include ‘usage’ of the property</a:t>
            </a:r>
          </a:p>
          <a:p>
            <a:pPr lvl="2"/>
            <a:r>
              <a:rPr lang="en-US" sz="1800" dirty="0" smtClean="0"/>
              <a:t>Plan life is 15 years</a:t>
            </a:r>
          </a:p>
          <a:p>
            <a:pPr lvl="2"/>
            <a:r>
              <a:rPr lang="en-US" sz="1800" dirty="0" smtClean="0"/>
              <a:t>Natural Resources Board (NRB) approves all plans &amp; amendments</a:t>
            </a:r>
          </a:p>
          <a:p>
            <a:pPr lvl="1"/>
            <a:r>
              <a:rPr lang="en-US" sz="2000" dirty="0" smtClean="0"/>
              <a:t>All State Forests have an active Master Plan: </a:t>
            </a:r>
          </a:p>
          <a:p>
            <a:pPr lvl="2"/>
            <a:r>
              <a:rPr lang="en-US" sz="1800" u="sng" dirty="0" smtClean="0"/>
              <a:t>North Highland-American Legion (NHAL), </a:t>
            </a:r>
            <a:r>
              <a:rPr lang="en-US" sz="1800" dirty="0" smtClean="0"/>
              <a:t>Peshtigo River, Black River</a:t>
            </a:r>
          </a:p>
          <a:p>
            <a:pPr lvl="2"/>
            <a:r>
              <a:rPr lang="en-US" sz="1800" dirty="0" smtClean="0"/>
              <a:t>Flambeau River, Coulee Experimental, Governor Knowles</a:t>
            </a:r>
          </a:p>
          <a:p>
            <a:pPr lvl="2"/>
            <a:r>
              <a:rPr lang="en-US" sz="1800" dirty="0" smtClean="0"/>
              <a:t>Brule River (expires 2017)</a:t>
            </a:r>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7</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txBox="1">
            <a:spLocks/>
          </p:cNvSpPr>
          <p:nvPr/>
        </p:nvSpPr>
        <p:spPr>
          <a:xfrm>
            <a:off x="628650" y="212368"/>
            <a:ext cx="7886700" cy="8583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smtClean="0"/>
              <a:t>What else is going on……….</a:t>
            </a:r>
            <a:endParaRPr lang="en-US" sz="3600" b="1" dirty="0"/>
          </a:p>
        </p:txBody>
      </p:sp>
    </p:spTree>
    <p:extLst>
      <p:ext uri="{BB962C8B-B14F-4D97-AF65-F5344CB8AC3E}">
        <p14:creationId xmlns:p14="http://schemas.microsoft.com/office/powerpoint/2010/main" val="4072333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220" y="1275008"/>
            <a:ext cx="7521262" cy="185455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34096" y="842493"/>
            <a:ext cx="8062174" cy="5339366"/>
          </a:xfrm>
        </p:spPr>
        <p:txBody>
          <a:bodyPr>
            <a:normAutofit/>
          </a:bodyPr>
          <a:lstStyle/>
          <a:p>
            <a:pPr lvl="0"/>
            <a:r>
              <a:rPr lang="en-US" sz="2400" dirty="0" smtClean="0"/>
              <a:t>DNR must comply with &amp; implement Wis. Stat. s. 23.116(3)</a:t>
            </a:r>
          </a:p>
          <a:p>
            <a:pPr lvl="1"/>
            <a:r>
              <a:rPr lang="en-US" sz="1900" dirty="0" smtClean="0"/>
              <a:t>“The department shall inventory and map all roads that are located on each department property. Each map will designate which roads are open to the public for use of motorized vehicles and shall state when each road is open or close for such use.  For each department property, the department shall work with members of the public, governmental units, and other interested parties to prepare a plan for allowing the public to use motorized vehicles on the department property. …….”</a:t>
            </a:r>
          </a:p>
          <a:p>
            <a:pPr lvl="1"/>
            <a:r>
              <a:rPr lang="en-US" sz="1900" i="1" dirty="0" smtClean="0"/>
              <a:t>Note: </a:t>
            </a:r>
            <a:r>
              <a:rPr lang="en-US" sz="1900" dirty="0" smtClean="0"/>
              <a:t>Northern State Forests have approximately 1,000 miles  of existing roads open to public vehicles</a:t>
            </a:r>
          </a:p>
          <a:p>
            <a:pPr lvl="0"/>
            <a:r>
              <a:rPr lang="en-US" sz="2400" dirty="0" smtClean="0"/>
              <a:t>DNR must comply with &amp; implement ACT 55 2015</a:t>
            </a:r>
          </a:p>
          <a:p>
            <a:pPr lvl="1"/>
            <a:r>
              <a:rPr lang="en-US" sz="1900" dirty="0" smtClean="0"/>
              <a:t>“the department of natural resources shall amend the master plans of all state forests except for the southern state forests, as defined in section 27.016(1)(c) of the statutes, and except for Governor Knowles State Forest so that 75 percent of all land in those state forests combined is classified as a forest production area.”</a:t>
            </a:r>
            <a:endParaRPr lang="en-US" sz="1900" dirty="0"/>
          </a:p>
          <a:p>
            <a:endParaRPr lang="en-US" sz="2400" dirty="0"/>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8</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a:spLocks noGrp="1"/>
          </p:cNvSpPr>
          <p:nvPr>
            <p:ph type="title"/>
          </p:nvPr>
        </p:nvSpPr>
        <p:spPr>
          <a:xfrm>
            <a:off x="628650" y="111126"/>
            <a:ext cx="7886700" cy="858367"/>
          </a:xfrm>
        </p:spPr>
        <p:txBody>
          <a:bodyPr>
            <a:normAutofit/>
          </a:bodyPr>
          <a:lstStyle/>
          <a:p>
            <a:r>
              <a:rPr lang="en-US" sz="3600" b="1" dirty="0" smtClean="0"/>
              <a:t>Wisconsin has Legislated DNR Action</a:t>
            </a:r>
            <a:endParaRPr lang="en-US" sz="2800" b="1" dirty="0"/>
          </a:p>
        </p:txBody>
      </p:sp>
    </p:spTree>
    <p:extLst>
      <p:ext uri="{BB962C8B-B14F-4D97-AF65-F5344CB8AC3E}">
        <p14:creationId xmlns:p14="http://schemas.microsoft.com/office/powerpoint/2010/main" val="1679884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803" y="1059645"/>
            <a:ext cx="8116104" cy="5251004"/>
          </a:xfrm>
        </p:spPr>
        <p:txBody>
          <a:bodyPr>
            <a:normAutofit/>
          </a:bodyPr>
          <a:lstStyle/>
          <a:p>
            <a:r>
              <a:rPr lang="en-US" sz="2400" dirty="0" smtClean="0"/>
              <a:t>DNR has approved ‘the initiation of the planning process’</a:t>
            </a:r>
          </a:p>
          <a:p>
            <a:pPr lvl="1"/>
            <a:r>
              <a:rPr lang="en-US" sz="2000" dirty="0" smtClean="0"/>
              <a:t>‘……The department to begin preparing assessment documents and engage the public and partners early in the process.’</a:t>
            </a:r>
          </a:p>
          <a:p>
            <a:r>
              <a:rPr lang="en-US" sz="2400" u="sng" dirty="0" smtClean="0"/>
              <a:t>Simultaneous</a:t>
            </a:r>
            <a:r>
              <a:rPr lang="en-US" sz="2400" dirty="0" smtClean="0"/>
              <a:t> Review of ‘All the State Forests’ </a:t>
            </a:r>
          </a:p>
          <a:p>
            <a:pPr lvl="1"/>
            <a:r>
              <a:rPr lang="en-US" sz="2000" dirty="0" smtClean="0"/>
              <a:t>Master Plan Review: </a:t>
            </a:r>
          </a:p>
          <a:p>
            <a:pPr lvl="2"/>
            <a:r>
              <a:rPr lang="en-US" sz="1800" dirty="0" smtClean="0"/>
              <a:t>Brule River</a:t>
            </a:r>
          </a:p>
          <a:p>
            <a:pPr lvl="1"/>
            <a:r>
              <a:rPr lang="en-US" sz="2000" dirty="0" smtClean="0"/>
              <a:t>Master Plan Amendment: </a:t>
            </a:r>
          </a:p>
          <a:p>
            <a:pPr lvl="2"/>
            <a:r>
              <a:rPr lang="en-US" sz="1800" u="sng" dirty="0" smtClean="0"/>
              <a:t>North Highland-American Legion (NHAL), </a:t>
            </a:r>
            <a:r>
              <a:rPr lang="en-US" sz="1800" dirty="0" smtClean="0"/>
              <a:t>Peshtigo River, Black River</a:t>
            </a:r>
          </a:p>
          <a:p>
            <a:pPr lvl="2"/>
            <a:r>
              <a:rPr lang="en-US" sz="1800" dirty="0" smtClean="0"/>
              <a:t>Flambeau River, Coulee Experimental, Governor Knowles</a:t>
            </a:r>
          </a:p>
          <a:p>
            <a:pPr lvl="1"/>
            <a:r>
              <a:rPr lang="en-US" sz="2000" dirty="0" smtClean="0"/>
              <a:t>Approved 1FEB2016, Completed by DEC2017</a:t>
            </a:r>
          </a:p>
          <a:p>
            <a:r>
              <a:rPr lang="en-US" sz="2400" dirty="0" smtClean="0"/>
              <a:t>Amendment Process </a:t>
            </a:r>
            <a:r>
              <a:rPr lang="en-US" sz="2400" u="sng" dirty="0" smtClean="0"/>
              <a:t>Focus</a:t>
            </a:r>
            <a:r>
              <a:rPr lang="en-US" sz="2400" dirty="0" smtClean="0"/>
              <a:t>:</a:t>
            </a:r>
            <a:endParaRPr lang="en-US" sz="2400" dirty="0"/>
          </a:p>
          <a:p>
            <a:pPr lvl="1"/>
            <a:r>
              <a:rPr lang="en-US" sz="2000" u="sng" dirty="0" smtClean="0"/>
              <a:t>Motorized Road Access</a:t>
            </a:r>
            <a:r>
              <a:rPr lang="en-US" sz="2000" dirty="0" smtClean="0"/>
              <a:t>: </a:t>
            </a:r>
          </a:p>
          <a:p>
            <a:pPr lvl="2"/>
            <a:r>
              <a:rPr lang="en-US" sz="1800" dirty="0" smtClean="0"/>
              <a:t>Inventory &amp; Develop plan for all department Roads</a:t>
            </a:r>
          </a:p>
          <a:p>
            <a:pPr lvl="1"/>
            <a:r>
              <a:rPr lang="en-US" sz="2000" dirty="0" smtClean="0"/>
              <a:t>Land Management Classification: </a:t>
            </a:r>
          </a:p>
          <a:p>
            <a:pPr lvl="2"/>
            <a:r>
              <a:rPr lang="en-US" sz="1800" dirty="0" smtClean="0"/>
              <a:t>Designate 75% of Forest Lands as Forest Production Areas</a:t>
            </a:r>
          </a:p>
          <a:p>
            <a:pPr lvl="2"/>
            <a:endParaRPr lang="en-US" sz="1800" dirty="0" smtClean="0"/>
          </a:p>
        </p:txBody>
      </p:sp>
      <p:pic>
        <p:nvPicPr>
          <p:cNvPr id="4" name="Picture 3"/>
          <p:cNvPicPr>
            <a:picLocks noChangeAspect="1"/>
          </p:cNvPicPr>
          <p:nvPr/>
        </p:nvPicPr>
        <p:blipFill>
          <a:blip r:embed="rId3"/>
          <a:stretch>
            <a:fillRect/>
          </a:stretch>
        </p:blipFill>
        <p:spPr>
          <a:xfrm>
            <a:off x="107480" y="5581322"/>
            <a:ext cx="1382021" cy="1191281"/>
          </a:xfrm>
          <a:prstGeom prst="rect">
            <a:avLst/>
          </a:prstGeom>
        </p:spPr>
      </p:pic>
      <p:sp>
        <p:nvSpPr>
          <p:cNvPr id="6" name="Slide Number Placeholder 5"/>
          <p:cNvSpPr>
            <a:spLocks noGrp="1"/>
          </p:cNvSpPr>
          <p:nvPr>
            <p:ph type="sldNum" sz="quarter" idx="12"/>
          </p:nvPr>
        </p:nvSpPr>
        <p:spPr/>
        <p:txBody>
          <a:bodyPr/>
          <a:lstStyle/>
          <a:p>
            <a:fld id="{7C6F221E-1542-4835-B368-D62DFD3AF206}" type="slidenum">
              <a:rPr lang="en-US" smtClean="0"/>
              <a:t>9</a:t>
            </a:fld>
            <a:endParaRPr lang="en-US"/>
          </a:p>
        </p:txBody>
      </p:sp>
      <p:sp>
        <p:nvSpPr>
          <p:cNvPr id="7" name="Footer Placeholder 4"/>
          <p:cNvSpPr>
            <a:spLocks noGrp="1"/>
          </p:cNvSpPr>
          <p:nvPr>
            <p:ph type="ftr" sz="quarter" idx="11"/>
          </p:nvPr>
        </p:nvSpPr>
        <p:spPr>
          <a:xfrm>
            <a:off x="2627291" y="6356351"/>
            <a:ext cx="4018208" cy="365125"/>
          </a:xfrm>
        </p:spPr>
        <p:txBody>
          <a:bodyPr/>
          <a:lstStyle/>
          <a:p>
            <a:r>
              <a:rPr lang="en-US" sz="1600" dirty="0" smtClean="0">
                <a:latin typeface="Lucida Handwriting" panose="03010101010101010101" pitchFamily="66" charset="0"/>
              </a:rPr>
              <a:t>Musky Capital of the World </a:t>
            </a:r>
            <a:r>
              <a:rPr lang="en-US" sz="2400" dirty="0" smtClean="0"/>
              <a:t>®</a:t>
            </a:r>
            <a:r>
              <a:rPr lang="en-US" sz="1800" dirty="0" smtClean="0">
                <a:latin typeface="Freestyle Script" panose="030804020302050B0404" pitchFamily="66" charset="0"/>
              </a:rPr>
              <a:t> </a:t>
            </a:r>
            <a:endParaRPr lang="en-US" sz="1800" dirty="0">
              <a:latin typeface="Freestyle Script" panose="030804020302050B0404" pitchFamily="66" charset="0"/>
            </a:endParaRPr>
          </a:p>
        </p:txBody>
      </p:sp>
      <p:sp>
        <p:nvSpPr>
          <p:cNvPr id="9" name="Title 1"/>
          <p:cNvSpPr txBox="1">
            <a:spLocks/>
          </p:cNvSpPr>
          <p:nvPr/>
        </p:nvSpPr>
        <p:spPr>
          <a:xfrm>
            <a:off x="628650" y="212368"/>
            <a:ext cx="7886700" cy="858367"/>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smtClean="0"/>
              <a:t>DNR-NRB Has Authorized Master Plan Review</a:t>
            </a:r>
            <a:endParaRPr lang="en-US" sz="3600" b="1" dirty="0"/>
          </a:p>
        </p:txBody>
      </p:sp>
    </p:spTree>
    <p:extLst>
      <p:ext uri="{BB962C8B-B14F-4D97-AF65-F5344CB8AC3E}">
        <p14:creationId xmlns:p14="http://schemas.microsoft.com/office/powerpoint/2010/main" val="203126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36222</TotalTime>
  <Words>1193</Words>
  <Application>Microsoft Office PowerPoint</Application>
  <PresentationFormat>On-screen Show (4:3)</PresentationFormat>
  <Paragraphs>167</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Freestyle Script</vt:lpstr>
      <vt:lpstr>Lucida Handwriting</vt:lpstr>
      <vt:lpstr>Office Theme</vt:lpstr>
      <vt:lpstr>ATV / UTV Road Usage Survey Results &amp; General Update</vt:lpstr>
      <vt:lpstr>Agenda</vt:lpstr>
      <vt:lpstr>Why are we Talking about This ?</vt:lpstr>
      <vt:lpstr>Survey Results (The Question)</vt:lpstr>
      <vt:lpstr>Survey Results (The Tally)</vt:lpstr>
      <vt:lpstr>Survey Results</vt:lpstr>
      <vt:lpstr>PowerPoint Presentation</vt:lpstr>
      <vt:lpstr>Wisconsin has Legislated DNR Action</vt:lpstr>
      <vt:lpstr>PowerPoint Presentation</vt:lpstr>
      <vt:lpstr>What Does it all Mean? (What we Know)</vt:lpstr>
      <vt:lpstr>What Does it all Mean? (Potential Outcomes)</vt:lpstr>
      <vt:lpstr>What do We do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Duke</dc:creator>
  <cp:lastModifiedBy>Dennis Duke</cp:lastModifiedBy>
  <cp:revision>66</cp:revision>
  <dcterms:created xsi:type="dcterms:W3CDTF">2016-02-15T21:34:42Z</dcterms:created>
  <dcterms:modified xsi:type="dcterms:W3CDTF">2016-04-18T20:00:20Z</dcterms:modified>
</cp:coreProperties>
</file>